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9" r:id="rId2"/>
    <p:sldId id="260" r:id="rId3"/>
    <p:sldId id="261" r:id="rId4"/>
    <p:sldId id="263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D202150-FE07-4C19-9C06-8B5E18475FBA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8F1D3D9-9D43-4388-944F-BA1737EB85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7E771-5CBE-445B-8BE1-8A9AFB87FCD4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BCF1D-5A06-4BE1-BA0B-03E75B21E2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B75C0-FB02-4BD5-A122-664E92364BE6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3F4B0-50AA-4AA3-8506-04A99A29B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79425-A64A-453F-8874-6B29DC534862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54101-25BB-4FC0-B869-1B6026B2D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3111E-4257-4C3E-A047-9F9EC46BCAFC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B0C71-EE74-41D2-A02E-8B64CFC32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D60A9-EC5B-4801-BAAB-D602E330BA68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8AE4F-6D92-4556-9A75-2F71B8D3AE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49A65-4A04-4CD1-A962-792A7EBA166A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150D9-7F12-408B-A5AF-FDFA21D18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1ED0E-91B3-4563-8299-168542253BAA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B7A89-EBB9-48C4-A4E4-9962D49E0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F465E-1BD8-4391-80B1-0C13CD50F628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FA998-6748-40B4-B460-55B65353F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1DE64-3871-42BE-8505-237435F3DB77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BD41F-23F9-4EDD-8BCC-9E2895CB8E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7A000-4DCD-488A-845E-B10E49871A2A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D8416-7D8F-427A-928A-7FBD1C4839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7CE68-7E03-4610-8740-D31F8727705D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27C6D-8C03-4A0B-8AB7-249BCE1BA3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45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948376-59C1-4DDC-AC1A-D1159E79AB88}" type="datetimeFigureOut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B2B87C-2502-4AEF-969E-2AC0CA284F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smtClean="0"/>
              <a:t>Лекция </a:t>
            </a:r>
            <a:r>
              <a:rPr lang="ru-RU" sz="6000" smtClean="0"/>
              <a:t>3</a:t>
            </a:r>
            <a:endParaRPr lang="ru-RU" sz="6000" dirty="0" smtClean="0"/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ru-RU" sz="6000" smtClean="0"/>
              <a:t>Системный подход в проектном практикуме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Понятие управление проектами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Управление проектами</a:t>
            </a:r>
            <a:r>
              <a:rPr lang="ru-RU" dirty="0" smtClean="0"/>
              <a:t> – профессиональная творческая деятельность по руководству людскими и материальными ресурсами путем применения современных методов, средств и искусства управления для успешного достижения заранее поставленных целей при определенных требованиях к срокам, бюджету и характеристикам ожидаемых результатов проектов, осуществляемых в рыночных условиях в социальных системах.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 </a:t>
            </a:r>
            <a:endParaRPr lang="ru-RU" i="1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Управление проектом – процесс применения знаний, навыков, методов, средств и технологий к проектной деятельности с целью достижения или превышения ожиданий участников проекта. </a:t>
            </a: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i="1" dirty="0" smtClean="0"/>
              <a:t>PMB</a:t>
            </a:r>
            <a:r>
              <a:rPr lang="ru-RU" i="1" dirty="0" smtClean="0"/>
              <a:t>о</a:t>
            </a:r>
            <a:r>
              <a:rPr lang="en-US" i="1" dirty="0" smtClean="0"/>
              <a:t>K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Концепции управления проектами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Концепция жизненного цикла</a:t>
            </a:r>
            <a:r>
              <a:rPr lang="ru-RU" dirty="0" smtClean="0"/>
              <a:t> проекта исходит из необходимости организации единого неразрывного процесса достижения цели проекта.</a:t>
            </a: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Концепция команды проекта</a:t>
            </a:r>
            <a:r>
              <a:rPr lang="ru-RU" dirty="0" smtClean="0"/>
              <a:t> предполагает построение единой организационной структуры, отвечающей за успех проекта на всех стадиях его реализации.</a:t>
            </a: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Концепция финансирования</a:t>
            </a:r>
            <a:r>
              <a:rPr lang="ru-RU" dirty="0" smtClean="0"/>
              <a:t> проекта призвана обеспечить соответствие финансовых затрат проекта объемам и качеству выполнения работ.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Структура проекта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07950" y="1101725"/>
          <a:ext cx="9036050" cy="5113338"/>
        </p:xfrm>
        <a:graphic>
          <a:graphicData uri="http://schemas.openxmlformats.org/presentationml/2006/ole">
            <p:oleObj spid="_x0000_s1026" name="Visio" r:id="rId3" imgW="10332361" imgH="4977587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Объекты управления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Программа </a:t>
            </a:r>
            <a:r>
              <a:rPr lang="ru-RU" dirty="0" smtClean="0"/>
              <a:t>– группа взаимосвязанных проектов и различных мероприятий, объединенных общей целью и условиями их выполнения;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Портфель проектов</a:t>
            </a:r>
            <a:r>
              <a:rPr lang="ru-RU" dirty="0" smtClean="0"/>
              <a:t> – совокупность проектов, находящихся в компетенции одного центра ответственности;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Проект</a:t>
            </a:r>
            <a:r>
              <a:rPr lang="ru-RU" dirty="0" smtClean="0"/>
              <a:t> – комплекс взаимосвязанных мероприятий, предназначенный для достижения  поставленных целей с учетом предварительно заданных ограничений;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Стадии жизненного цикла проекта</a:t>
            </a:r>
            <a:r>
              <a:rPr lang="ru-RU" dirty="0" smtClean="0"/>
              <a:t> – набор логически взаимосвязанных работ проекта, в процессе завершения которых достигается один из основных результатов проекта.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Субъекты управления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Управленческий аппарат заказчика проекта</a:t>
            </a:r>
            <a:r>
              <a:rPr lang="ru-RU" dirty="0" smtClean="0"/>
              <a:t> (инвестор, заказчик и др.);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управленческий аппарат исполнителя проекта</a:t>
            </a:r>
            <a:r>
              <a:rPr lang="ru-RU" dirty="0" smtClean="0"/>
              <a:t> (генеральный подрядчик, системный интегратор, подрядчик, субподрядчик, поставщик и др.);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команды проектов</a:t>
            </a:r>
            <a:r>
              <a:rPr lang="ru-RU" dirty="0" smtClean="0"/>
              <a:t> – специализированные рабочие структуры, создаваемые на время выполнения проектов и включающие управленческий и технический персонал, выделяемый заказчиком и исполнителями для выполнения проектов.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8C57D4F6-CEAC-4B13-A97D-AAA109EB86BD}" type="slidenum">
              <a:rPr lang="ru-RU"/>
              <a:pPr algn="ctr">
                <a:defRPr/>
              </a:pPr>
              <a:t>7</a:t>
            </a:fld>
            <a:endParaRPr lang="ru-RU"/>
          </a:p>
        </p:txBody>
      </p:sp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r>
              <a:rPr lang="ru-RU" smtClean="0"/>
              <a:t>Проектные роли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ru-RU" smtClean="0"/>
              <a:t>Специалист (исполнитель)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mtClean="0"/>
              <a:t>Руководитель проекта (менеджер проекта)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mtClean="0"/>
              <a:t>Руководитель функционального подразделения (владелец ресурсов)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mtClean="0"/>
              <a:t>Спонсор проекта (топ-менеджер компании)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9A3ABE63-F325-4340-AB35-B676BF4C15ED}" type="slidenum">
              <a:rPr lang="ru-RU"/>
              <a:pPr algn="ctr">
                <a:defRPr/>
              </a:pPr>
              <a:t>8</a:t>
            </a:fld>
            <a:endParaRPr lang="ru-RU"/>
          </a:p>
        </p:txBody>
      </p:sp>
      <p:sp>
        <p:nvSpPr>
          <p:cNvPr id="2846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4000"/>
              <a:t>Информационные потоки при управлении проектами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ph idx="1"/>
          </p:nvPr>
        </p:nvGraphicFramePr>
        <p:xfrm>
          <a:off x="684213" y="1200150"/>
          <a:ext cx="7632700" cy="5656263"/>
        </p:xfrm>
        <a:graphic>
          <a:graphicData uri="http://schemas.openxmlformats.org/presentationml/2006/ole">
            <p:oleObj spid="_x0000_s2050" name="Visio" r:id="rId3" imgW="6712772" imgH="4975420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860CCDAE-431F-46BE-A0D4-903E60B9833F}" type="slidenum">
              <a:rPr lang="ru-RU"/>
              <a:pPr algn="ctr">
                <a:defRPr/>
              </a:pPr>
              <a:t>9</a:t>
            </a:fld>
            <a:endParaRPr lang="ru-RU"/>
          </a:p>
        </p:txBody>
      </p:sp>
      <p:sp>
        <p:nvSpPr>
          <p:cNvPr id="291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4000"/>
              <a:t>Информационные потоки при управлении проектами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ph idx="1"/>
          </p:nvPr>
        </p:nvGraphicFramePr>
        <p:xfrm>
          <a:off x="684213" y="1200150"/>
          <a:ext cx="7632700" cy="5656263"/>
        </p:xfrm>
        <a:graphic>
          <a:graphicData uri="http://schemas.openxmlformats.org/presentationml/2006/ole">
            <p:oleObj spid="_x0000_s3074" name="Visio" r:id="rId3" imgW="6712772" imgH="4975420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5799046F-0978-4CBD-B6EF-A97777AF80A0}" type="slidenum">
              <a:rPr lang="ru-RU"/>
              <a:pPr algn="ctr">
                <a:defRPr/>
              </a:pPr>
              <a:t>10</a:t>
            </a:fld>
            <a:endParaRPr lang="ru-RU"/>
          </a:p>
        </p:txBody>
      </p:sp>
      <p:sp>
        <p:nvSpPr>
          <p:cNvPr id="285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15888"/>
            <a:ext cx="8229600" cy="777875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4000"/>
              <a:t>Информационные потоки при управлении проектами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ph idx="1"/>
          </p:nvPr>
        </p:nvGraphicFramePr>
        <p:xfrm>
          <a:off x="684213" y="1200150"/>
          <a:ext cx="7632700" cy="5656263"/>
        </p:xfrm>
        <a:graphic>
          <a:graphicData uri="http://schemas.openxmlformats.org/presentationml/2006/ole">
            <p:oleObj spid="_x0000_s4098" name="Visio" r:id="rId3" imgW="6712772" imgH="4975420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34120B97-E134-4A5A-A9F7-D49ED71468B7}" type="slidenum">
              <a:rPr lang="ru-RU"/>
              <a:pPr algn="ctr">
                <a:defRPr/>
              </a:pPr>
              <a:t>11</a:t>
            </a:fld>
            <a:endParaRPr lang="ru-RU"/>
          </a:p>
        </p:txBody>
      </p:sp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57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3600" smtClean="0"/>
              <a:t>Области знаний в проектном учете и отчетности</a:t>
            </a:r>
          </a:p>
        </p:txBody>
      </p:sp>
      <p:graphicFrame>
        <p:nvGraphicFramePr>
          <p:cNvPr id="287747" name="Group 3"/>
          <p:cNvGraphicFramePr>
            <a:graphicFrameLocks noGrp="1"/>
          </p:cNvGraphicFramePr>
          <p:nvPr>
            <p:ph idx="1"/>
          </p:nvPr>
        </p:nvGraphicFramePr>
        <p:xfrm>
          <a:off x="323850" y="1196975"/>
          <a:ext cx="8640763" cy="5706872"/>
        </p:xfrm>
        <a:graphic>
          <a:graphicData uri="http://schemas.openxmlformats.org/drawingml/2006/table">
            <a:tbl>
              <a:tblPr/>
              <a:tblGrid>
                <a:gridCol w="1655763"/>
                <a:gridCol w="6985000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Роль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Область знаний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Спонсор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На какую кнопку нажать для получения отчета?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Менеджер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проекта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разработать смету трудозатрат проекта?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Из чего складывается и в какой форме описывается бюджет проекта?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переводить трудозатраты в финансы и наоборот?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управлять стоимостью проекта?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Что делать в случае возникновения конфликта ресурсов?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проводить изменения бюджета проекта?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рассчитать прибыль проекта и премии сотрудников?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7991B8BA-6EF5-4041-B68E-3D79CF01F404}" type="slidenum">
              <a:rPr lang="ru-RU"/>
              <a:pPr algn="ctr">
                <a:defRPr/>
              </a:pPr>
              <a:t>12</a:t>
            </a:fld>
            <a:endParaRPr lang="ru-RU"/>
          </a:p>
        </p:txBody>
      </p:sp>
      <p:graphicFrame>
        <p:nvGraphicFramePr>
          <p:cNvPr id="292894" name="Group 30"/>
          <p:cNvGraphicFramePr>
            <a:graphicFrameLocks noGrp="1"/>
          </p:cNvGraphicFramePr>
          <p:nvPr>
            <p:ph idx="1"/>
          </p:nvPr>
        </p:nvGraphicFramePr>
        <p:xfrm>
          <a:off x="250825" y="260350"/>
          <a:ext cx="8640763" cy="6500940"/>
        </p:xfrm>
        <a:graphic>
          <a:graphicData uri="http://schemas.openxmlformats.org/drawingml/2006/table">
            <a:tbl>
              <a:tblPr/>
              <a:tblGrid>
                <a:gridCol w="1655763"/>
                <a:gridCol w="6985000"/>
              </a:tblGrid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Роль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Область знаний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3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Руководи-тель подразде-ления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классифицировать работы, выполняемые сотрудниками подразделения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Какой портфель проектов является оптимальным для подразделения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планировать и контролировать трудовые и финансовые ресурсы портфеля проектов подразделения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выровнять мотивацию к выгодным и невыгодным проектам и обеспечить лояльность сотрудников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 какой форме фиксируется «продажа» сотрудника в проект и доход от «продажи»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отозвать сотрудника из проекта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распределить накладные расходы между проектами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88FED088-AA06-4BA9-9D66-3814D5ED06AD}" type="slidenum">
              <a:rPr lang="ru-RU"/>
              <a:pPr algn="ctr">
                <a:defRPr/>
              </a:pPr>
              <a:t>13</a:t>
            </a:fld>
            <a:endParaRPr lang="ru-RU"/>
          </a:p>
        </p:txBody>
      </p:sp>
      <p:graphicFrame>
        <p:nvGraphicFramePr>
          <p:cNvPr id="288787" name="Group 19"/>
          <p:cNvGraphicFramePr>
            <a:graphicFrameLocks noGrp="1"/>
          </p:cNvGraphicFramePr>
          <p:nvPr>
            <p:ph idx="1"/>
          </p:nvPr>
        </p:nvGraphicFramePr>
        <p:xfrm>
          <a:off x="179388" y="188913"/>
          <a:ext cx="8640762" cy="6480176"/>
        </p:xfrm>
        <a:graphic>
          <a:graphicData uri="http://schemas.openxmlformats.org/drawingml/2006/table">
            <a:tbl>
              <a:tblPr/>
              <a:tblGrid>
                <a:gridCol w="2160587"/>
                <a:gridCol w="6480175"/>
              </a:tblGrid>
              <a:tr h="588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Роль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Область знаний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91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Исполнитель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От кого и в какой форме получать задания?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Что делать, если задания накладываются по срокам?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выстроить приоритеты выполнения заданий?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 какой форме отчитываться о выполнении заданий и кому направлять отчеты?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Что считать проблемой и кому сообщать об их возникновении?</a:t>
                      </a:r>
                    </a:p>
                    <a:p>
                      <a:pPr marL="533400" marR="0" lvl="0" indent="-533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Перед кем и в какой форме ставить вопрос о необходимости пересмотра объема и/или сроков выполнения работ?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 рассчитать свой бонус от участия в проекте?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3E86FDCE-FB1A-46EC-A9EA-3FB68C342B29}" type="slidenum">
              <a:rPr lang="ru-RU"/>
              <a:pPr algn="ctr">
                <a:defRPr/>
              </a:pPr>
              <a:t>14</a:t>
            </a:fld>
            <a:endParaRPr lang="ru-RU"/>
          </a:p>
        </p:txBody>
      </p:sp>
      <p:graphicFrame>
        <p:nvGraphicFramePr>
          <p:cNvPr id="289795" name="Group 3"/>
          <p:cNvGraphicFramePr>
            <a:graphicFrameLocks noGrp="1"/>
          </p:cNvGraphicFramePr>
          <p:nvPr>
            <p:ph idx="1"/>
          </p:nvPr>
        </p:nvGraphicFramePr>
        <p:xfrm>
          <a:off x="395288" y="1412875"/>
          <a:ext cx="8208962" cy="4194048"/>
        </p:xfrm>
        <a:graphic>
          <a:graphicData uri="http://schemas.openxmlformats.org/drawingml/2006/table">
            <a:tbl>
              <a:tblPr/>
              <a:tblGrid>
                <a:gridCol w="1839912"/>
                <a:gridCol w="6369050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Роль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Область знаний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Проектный офис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открыть/закрыть проект?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сформировать плановый фонд рабочего времени?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фиксировать в учетной системе проектные затраты?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Какова процедура начисления премии по проектам?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и какие отчеты формировать по проектам?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593FAF59-5432-4F74-AC41-F0531B571EF1}" type="slidenum">
              <a:rPr lang="ru-RU"/>
              <a:pPr algn="ctr">
                <a:defRPr/>
              </a:pPr>
              <a:t>15</a:t>
            </a:fld>
            <a:endParaRPr lang="ru-RU"/>
          </a:p>
        </p:txBody>
      </p:sp>
      <p:sp>
        <p:nvSpPr>
          <p:cNvPr id="5124" name="AutoShape 2"/>
          <p:cNvSpPr>
            <a:spLocks noChangeArrowheads="1"/>
          </p:cNvSpPr>
          <p:nvPr/>
        </p:nvSpPr>
        <p:spPr bwMode="auto">
          <a:xfrm rot="21586119" flipH="1">
            <a:off x="5292725" y="-1588"/>
            <a:ext cx="3381375" cy="3644901"/>
          </a:xfrm>
          <a:custGeom>
            <a:avLst/>
            <a:gdLst>
              <a:gd name="T0" fmla="*/ 2367902 w 21600"/>
              <a:gd name="T1" fmla="*/ 0 h 21600"/>
              <a:gd name="T2" fmla="*/ 2367902 w 21600"/>
              <a:gd name="T3" fmla="*/ 2051607 h 21600"/>
              <a:gd name="T4" fmla="*/ 506737 w 21600"/>
              <a:gd name="T5" fmla="*/ 3644901 h 21600"/>
              <a:gd name="T6" fmla="*/ 3381375 w 21600"/>
              <a:gd name="T7" fmla="*/ 1025803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539750" y="188913"/>
          <a:ext cx="8243888" cy="6307137"/>
        </p:xfrm>
        <a:graphic>
          <a:graphicData uri="http://schemas.openxmlformats.org/presentationml/2006/ole">
            <p:oleObj spid="_x0000_s5122" name="Visio" r:id="rId3" imgW="9754676" imgH="7184791" progId="Visio.Drawing.11">
              <p:embed/>
            </p:oleObj>
          </a:graphicData>
        </a:graphic>
      </p:graphicFrame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6" name="AutoShape 5"/>
          <p:cNvSpPr>
            <a:spLocks noChangeArrowheads="1"/>
          </p:cNvSpPr>
          <p:nvPr/>
        </p:nvSpPr>
        <p:spPr bwMode="auto">
          <a:xfrm rot="16193059" flipH="1">
            <a:off x="105569" y="407194"/>
            <a:ext cx="3381375" cy="3233737"/>
          </a:xfrm>
          <a:custGeom>
            <a:avLst/>
            <a:gdLst>
              <a:gd name="T0" fmla="*/ 2367902 w 21600"/>
              <a:gd name="T1" fmla="*/ 0 h 21600"/>
              <a:gd name="T2" fmla="*/ 2367902 w 21600"/>
              <a:gd name="T3" fmla="*/ 1820175 h 21600"/>
              <a:gd name="T4" fmla="*/ 506737 w 21600"/>
              <a:gd name="T5" fmla="*/ 3233737 h 21600"/>
              <a:gd name="T6" fmla="*/ 3381375 w 21600"/>
              <a:gd name="T7" fmla="*/ 91008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584</Words>
  <Application>Microsoft Office PowerPoint</Application>
  <PresentationFormat>Экран (4:3)</PresentationFormat>
  <Paragraphs>80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Calibri</vt:lpstr>
      <vt:lpstr>Arial</vt:lpstr>
      <vt:lpstr>Wingdings</vt:lpstr>
      <vt:lpstr>Times New Roman</vt:lpstr>
      <vt:lpstr>Тема Office</vt:lpstr>
      <vt:lpstr>Visio</vt:lpstr>
      <vt:lpstr>Лекция 3</vt:lpstr>
      <vt:lpstr>Понятие управление проектами</vt:lpstr>
      <vt:lpstr>Концепции управления проектами</vt:lpstr>
      <vt:lpstr>Структура проекта</vt:lpstr>
      <vt:lpstr>Объекты управления</vt:lpstr>
      <vt:lpstr>Субъекты управления</vt:lpstr>
      <vt:lpstr>Проектные роли</vt:lpstr>
      <vt:lpstr>Информационные потоки при управлении проектами</vt:lpstr>
      <vt:lpstr>Информационные потоки при управлении проектами</vt:lpstr>
      <vt:lpstr>Информационные потоки при управлении проектами</vt:lpstr>
      <vt:lpstr>Области знаний в проектном учете и отчетности</vt:lpstr>
      <vt:lpstr>Слайд 12</vt:lpstr>
      <vt:lpstr>Слайд 13</vt:lpstr>
      <vt:lpstr>Слайд 14</vt:lpstr>
      <vt:lpstr>Слайд 15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Проектный практикум</dc:title>
  <dc:creator>K</dc:creator>
  <cp:lastModifiedBy>1</cp:lastModifiedBy>
  <cp:revision>10</cp:revision>
  <dcterms:created xsi:type="dcterms:W3CDTF">2013-10-21T14:29:28Z</dcterms:created>
  <dcterms:modified xsi:type="dcterms:W3CDTF">2020-01-19T06:05:18Z</dcterms:modified>
</cp:coreProperties>
</file>